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97" r:id="rId4"/>
    <p:sldId id="284" r:id="rId5"/>
    <p:sldId id="263" r:id="rId6"/>
    <p:sldId id="318" r:id="rId7"/>
    <p:sldId id="269" r:id="rId8"/>
    <p:sldId id="298" r:id="rId9"/>
    <p:sldId id="299" r:id="rId10"/>
    <p:sldId id="300" r:id="rId11"/>
    <p:sldId id="319" r:id="rId12"/>
    <p:sldId id="301" r:id="rId13"/>
    <p:sldId id="271" r:id="rId14"/>
    <p:sldId id="273" r:id="rId15"/>
    <p:sldId id="289" r:id="rId16"/>
    <p:sldId id="313" r:id="rId17"/>
    <p:sldId id="315" r:id="rId18"/>
    <p:sldId id="316" r:id="rId19"/>
    <p:sldId id="317" r:id="rId20"/>
    <p:sldId id="310" r:id="rId21"/>
    <p:sldId id="311" r:id="rId22"/>
    <p:sldId id="259" r:id="rId2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46AD"/>
    <a:srgbClr val="3F9C35"/>
    <a:srgbClr val="737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34" autoAdjust="0"/>
    <p:restoredTop sz="94726" autoAdjust="0"/>
  </p:normalViewPr>
  <p:slideViewPr>
    <p:cSldViewPr>
      <p:cViewPr varScale="1">
        <p:scale>
          <a:sx n="97" d="100"/>
          <a:sy n="97" d="100"/>
        </p:scale>
        <p:origin x="-114" y="-234"/>
      </p:cViewPr>
      <p:guideLst>
        <p:guide orient="horz" pos="3339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583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428583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8EAA01-46D8-4564-85DA-28AE2AF438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513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5" y="0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583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5" y="9428583"/>
            <a:ext cx="2945659" cy="49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11F139D-22AE-4A8F-BBFC-F0A84EC099E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310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666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532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6140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7283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00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59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143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52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135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1902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944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1F139D-22AE-4A8F-BBFC-F0A84EC099E6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04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93700" y="6092825"/>
            <a:ext cx="84264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50000"/>
              </a:lnSpc>
              <a:defRPr/>
            </a:pP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www.opzp.cz</a:t>
            </a:r>
            <a:r>
              <a:rPr lang="cs-CZ" altLang="cs-CZ" sz="1630" b="1" dirty="0" smtClean="0">
                <a:solidFill>
                  <a:srgbClr val="73767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cs-CZ" altLang="cs-CZ" sz="1630" b="1" dirty="0" smtClean="0">
                <a:solidFill>
                  <a:srgbClr val="3F9C35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zelená linka: 800 260 500  </a:t>
            </a:r>
            <a:r>
              <a:rPr lang="cs-CZ" altLang="cs-CZ" sz="1630" b="1" dirty="0" smtClean="0">
                <a:solidFill>
                  <a:srgbClr val="00339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dotazy@sfzp.cz</a:t>
            </a:r>
          </a:p>
        </p:txBody>
      </p:sp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092825"/>
            <a:ext cx="26654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22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8" b="11234"/>
          <a:stretch>
            <a:fillRect/>
          </a:stretch>
        </p:blipFill>
        <p:spPr bwMode="auto">
          <a:xfrm>
            <a:off x="323850" y="6092825"/>
            <a:ext cx="3095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80400" cy="706437"/>
          </a:xfr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557338"/>
            <a:ext cx="8104187" cy="4525962"/>
          </a:xfrm>
        </p:spPr>
        <p:txBody>
          <a:bodyPr/>
          <a:lstStyle/>
          <a:p>
            <a:r>
              <a:rPr lang="cs-CZ" altLang="cs-CZ" dirty="0" smtClean="0"/>
              <a:t>Zástupný text (Styl ve Wordu: Nadpis 2)</a:t>
            </a:r>
          </a:p>
          <a:p>
            <a:pPr lvl="1"/>
            <a:r>
              <a:rPr lang="cs-CZ" altLang="cs-CZ" dirty="0" smtClean="0"/>
              <a:t>1x tabulátor + zástupný text (Styl Wordu: Nadpis 3)</a:t>
            </a:r>
          </a:p>
          <a:p>
            <a:pPr lvl="2"/>
            <a:r>
              <a:rPr lang="cs-CZ" altLang="cs-CZ" dirty="0" smtClean="0"/>
              <a:t>2x tabulátor + zástup. text (Styl Wordu: Nadpis 4)</a:t>
            </a:r>
          </a:p>
          <a:p>
            <a:pPr lvl="3"/>
            <a:r>
              <a:rPr lang="cs-CZ" altLang="cs-CZ" dirty="0" smtClean="0"/>
              <a:t>3x tabulátor + zástupný text (Styl Wordu: Nadpis 5)</a:t>
            </a:r>
          </a:p>
          <a:p>
            <a:pPr lvl="4"/>
            <a:r>
              <a:rPr lang="cs-CZ" altLang="cs-CZ" dirty="0" smtClean="0"/>
              <a:t>4x tabulátor + zástupný text (Styl Wordu: Nadpis 6)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635375" y="6245225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15E859E-1FA9-461F-86E2-9EEE1EEAAB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762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z loga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470525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áze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192838"/>
            <a:ext cx="2667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68413" y="2852936"/>
            <a:ext cx="8104187" cy="8635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alt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9858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74638"/>
            <a:ext cx="813593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1041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3767D"/>
                </a:solidFill>
              </a:defRPr>
            </a:lvl1pPr>
          </a:lstStyle>
          <a:p>
            <a:pPr>
              <a:defRPr/>
            </a:pPr>
            <a:fld id="{8AB8892E-D4DA-41E0-9E85-8ADFE61741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 Unicode MS" pitchFamily="34" charset="-128"/>
        </a:defRPr>
      </a:lvl9pPr>
    </p:titleStyle>
    <p:bodyStyle>
      <a:lvl1pPr marL="268288" indent="-268288" algn="l" rtl="0" eaLnBrk="0" fontAlgn="base" hangingPunct="0">
        <a:spcBef>
          <a:spcPct val="20000"/>
        </a:spcBef>
        <a:spcAft>
          <a:spcPct val="0"/>
        </a:spcAft>
        <a:buClr>
          <a:srgbClr val="0046AD"/>
        </a:buClr>
        <a:buFont typeface="Arial" charset="0"/>
        <a:buChar char="•"/>
        <a:defRPr sz="26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82550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4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2334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41475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 Unicode MS" pitchFamily="34" charset="-128"/>
        <a:buChar char="­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povis.cz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povis.cz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cz/vyzvy/47-vyzva/dokumenty" TargetMode="External"/><Relationship Id="rId2" Type="http://schemas.openxmlformats.org/officeDocument/2006/relationships/hyperlink" Target="http://www.opzp.cz/vyzvy/45-vyzva/dokument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zp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cz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2492375"/>
            <a:ext cx="8064500" cy="1368425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cs-CZ" altLang="cs-CZ" sz="2800" b="1" dirty="0" smtClean="0">
                <a:solidFill>
                  <a:srgbClr val="003399"/>
                </a:solidFill>
              </a:rPr>
              <a:t>Protipovodňová opatření podporovaná z OPŽP</a:t>
            </a:r>
          </a:p>
          <a:p>
            <a:pPr marL="0" indent="0"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cs-CZ" altLang="cs-CZ" sz="1600" b="1" dirty="0" smtClean="0">
                <a:solidFill>
                  <a:srgbClr val="003399"/>
                </a:solidFill>
              </a:rPr>
              <a:t>Květoslava Kapková</a:t>
            </a:r>
            <a:endParaRPr lang="cs-CZ" altLang="cs-CZ" sz="1600" b="1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692696"/>
            <a:ext cx="8104187" cy="5390604"/>
          </a:xfrm>
        </p:spPr>
        <p:txBody>
          <a:bodyPr/>
          <a:lstStyle/>
          <a:p>
            <a:endParaRPr lang="cs-CZ" sz="1800" dirty="0" smtClean="0"/>
          </a:p>
          <a:p>
            <a:r>
              <a:rPr lang="cs-CZ" sz="1800" dirty="0" smtClean="0"/>
              <a:t>V rámci aktivity nelze podpořit budování a rekonstrukce nádrží, které se nacházejí na vodním toku (průtočné vodní nádrže) nebo jsou napájeny vodou z vodního toku přiváděnou do nádrže např. potrubím či přívodním korytem (</a:t>
            </a:r>
            <a:r>
              <a:rPr lang="cs-CZ" sz="1800" dirty="0" err="1" smtClean="0"/>
              <a:t>obtočné</a:t>
            </a:r>
            <a:r>
              <a:rPr lang="cs-CZ" sz="1800" dirty="0" smtClean="0"/>
              <a:t> vodní nádrže). Lze podpořit rekonstrukce </a:t>
            </a:r>
            <a:r>
              <a:rPr lang="cs-CZ" sz="1800" dirty="0" err="1" smtClean="0"/>
              <a:t>obtočných</a:t>
            </a:r>
            <a:r>
              <a:rPr lang="cs-CZ" sz="1800" dirty="0" smtClean="0"/>
              <a:t> vodních nádrží (jejich rekonstrukce na retenční nádrže), ale za podmínek, že vodní nádrže budou napouštěny vodou z vodního toku pouze v době nedostatku srážkové vody (takto to musí být vodoprávně povoleno a popsáno v provozním a manipulačním řádu), a to maximálně do výše vodoprávním úřadem povoleného objemu akumulované vody, který může být maximálně 50 % z celkového objemu nádrže, zároveň výpustné zařízení nádrže nesmí umožňovat napuštění vodní nádrže nad vodoprávním úřadem povolený maximální objem akumulované vody (maximálně 50 % z celkového objemu nádrže).</a:t>
            </a:r>
            <a:endParaRPr lang="en-US" sz="1800" dirty="0" smtClean="0">
              <a:solidFill>
                <a:srgbClr val="003C80"/>
              </a:solidFill>
            </a:endParaRP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11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Specifická kritéria přijatelnosti pro aktivitu 1.3.2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750" y="1125538"/>
            <a:ext cx="8104188" cy="4751387"/>
          </a:xfrm>
        </p:spPr>
        <p:txBody>
          <a:bodyPr/>
          <a:lstStyle/>
          <a:p>
            <a:endParaRPr lang="cs-CZ" altLang="cs-CZ" sz="1800" dirty="0" smtClean="0">
              <a:solidFill>
                <a:srgbClr val="000000"/>
              </a:solidFill>
            </a:endParaRP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Soulad </a:t>
            </a:r>
            <a:r>
              <a:rPr lang="cs-CZ" altLang="cs-CZ" sz="1800" dirty="0">
                <a:solidFill>
                  <a:srgbClr val="000000"/>
                </a:solidFill>
              </a:rPr>
              <a:t>se státní politikou plánování v oblasti vod a směrnicemi Evropského parlamentu a Rady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V případě podzemních prostor a nádrží projekt obsahuje předčištění na vtoku do objektu a bezpečnostní přeliv.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V případě vsaku projekt obsahuje hydrogeologické posouzení. Není přípustný hluboký vsak z</a:t>
            </a:r>
            <a:r>
              <a:rPr lang="cs-CZ" altLang="cs-CZ" sz="1800" dirty="0" smtClean="0"/>
              <a:t> </a:t>
            </a:r>
            <a:r>
              <a:rPr lang="cs-CZ" altLang="cs-CZ" sz="1800" dirty="0" smtClean="0">
                <a:solidFill>
                  <a:srgbClr val="000000"/>
                </a:solidFill>
              </a:rPr>
              <a:t>budovaných zařízení.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Hospodaření se srážkovými vodami je řešeno v území se stávající zástavbou a z převážné části se</a:t>
            </a:r>
            <a:r>
              <a:rPr lang="cs-CZ" altLang="cs-CZ" sz="1800" dirty="0" smtClean="0"/>
              <a:t> </a:t>
            </a:r>
            <a:r>
              <a:rPr lang="cs-CZ" altLang="cs-CZ" sz="1800" dirty="0" smtClean="0">
                <a:solidFill>
                  <a:srgbClr val="000000"/>
                </a:solidFill>
              </a:rPr>
              <a:t>zástavbou nekomerčního (nepodnikatelského) charakteru. 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Projekt obsahuje posouzení transformačního účinku protipovodňového opatření a snižuje povodňové riziko v zastavěném území.</a:t>
            </a:r>
          </a:p>
        </p:txBody>
      </p:sp>
      <p:sp>
        <p:nvSpPr>
          <p:cNvPr id="1126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C87CD99-AC78-473A-B13D-42CB6B0CA406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06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Způsobilé a nezpůsobilé výdaje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1124744"/>
            <a:ext cx="8104187" cy="4958556"/>
          </a:xfrm>
        </p:spPr>
        <p:txBody>
          <a:bodyPr/>
          <a:lstStyle/>
          <a:p>
            <a:r>
              <a:rPr lang="cs-CZ" sz="1800" b="1" dirty="0"/>
              <a:t>Za způsobilé výdaje</a:t>
            </a:r>
            <a:r>
              <a:rPr lang="cs-CZ" sz="1800" dirty="0"/>
              <a:t> v rámci aktivity 1.3.2 lze uznat výměnu nepropustných zpevněných povrchů za propustné zpevněné povrchy (např. za zatravňovací dlažbu, zatravňovací rohože, vegetační a štěrkové střechy), a to do výše 15 % z ostatních způsobilých přímých realizačních výdajů.</a:t>
            </a:r>
          </a:p>
          <a:p>
            <a:pPr algn="just"/>
            <a:r>
              <a:rPr lang="cs-CZ" sz="1800" b="1" dirty="0"/>
              <a:t>Za nezpůsobilé výdaje </a:t>
            </a:r>
            <a:r>
              <a:rPr lang="cs-CZ" sz="1800" dirty="0"/>
              <a:t>v rámci aktivity 1.3.2 jsou považovány výdaje za dešťovou kanalizaci, způsobilým výdajem jsou nezbytné části, které slouží k vyústění a připojení předčištění.</a:t>
            </a:r>
          </a:p>
          <a:p>
            <a:pPr algn="just"/>
            <a:r>
              <a:rPr lang="cs-CZ" sz="1800" b="1" dirty="0"/>
              <a:t>Za nezpůsobilé výdaje </a:t>
            </a:r>
            <a:r>
              <a:rPr lang="cs-CZ" sz="1800" dirty="0"/>
              <a:t>v rámci aktivity 1.3.2 jsou považovány výdaje pro řešení rozvojové </a:t>
            </a:r>
            <a:r>
              <a:rPr lang="cs-CZ" sz="1800" dirty="0" smtClean="0"/>
              <a:t>plochy</a:t>
            </a:r>
          </a:p>
          <a:p>
            <a:pPr algn="just"/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3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064500" cy="706437"/>
          </a:xfrm>
        </p:spPr>
        <p:txBody>
          <a:bodyPr/>
          <a:lstStyle/>
          <a:p>
            <a:pPr algn="just" eaLnBrk="1" hangingPunct="1"/>
            <a:r>
              <a:rPr lang="cs-CZ" altLang="cs-CZ" sz="2000" smtClean="0"/>
              <a:t>Aktivita 1.3.3 – Obnovení, výstavba a rekonstrukce, případně modernizace vodních děl sloužící povodňové ochraně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196975"/>
            <a:ext cx="8104187" cy="453548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Výše podpory – 85 %</a:t>
            </a:r>
          </a:p>
          <a:p>
            <a:pPr marL="0" indent="0"/>
            <a:endParaRPr lang="cs-CZ" altLang="cs-CZ" sz="1800" dirty="0" smtClean="0">
              <a:solidFill>
                <a:srgbClr val="0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Typy podporovaných projektů:</a:t>
            </a:r>
          </a:p>
          <a:p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výstavba ochranných nádrží (suchých nádrží, retenčních nádrží, poldrů),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vybudování nebo rekonstrukce bezpečnostních přelivů vodních nádrží.</a:t>
            </a:r>
          </a:p>
          <a:p>
            <a:endParaRPr lang="cs-CZ" altLang="cs-CZ" sz="1800" dirty="0" smtClean="0">
              <a:solidFill>
                <a:srgbClr val="000000"/>
              </a:solidFill>
            </a:endParaRPr>
          </a:p>
          <a:p>
            <a:endParaRPr lang="cs-CZ" altLang="cs-CZ" sz="1800" dirty="0" smtClean="0">
              <a:solidFill>
                <a:srgbClr val="0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Oprávnění žadatelé - výjimky:</a:t>
            </a:r>
            <a:r>
              <a:rPr lang="cs-CZ" altLang="cs-CZ" sz="1800" dirty="0" smtClean="0">
                <a:solidFill>
                  <a:srgbClr val="000000"/>
                </a:solidFill>
              </a:rPr>
              <a:t> </a:t>
            </a:r>
          </a:p>
          <a:p>
            <a:pPr lvl="0"/>
            <a:r>
              <a:rPr lang="cs-CZ" altLang="cs-CZ" sz="1800" dirty="0">
                <a:solidFill>
                  <a:srgbClr val="000000"/>
                </a:solidFill>
              </a:rPr>
              <a:t>nestátní neziskové organizace (obecně prospěšné společnosti, nadace, nadační fondy, ústavy, spolky</a:t>
            </a:r>
            <a:r>
              <a:rPr lang="cs-CZ" altLang="cs-CZ" sz="1800" dirty="0" smtClean="0">
                <a:solidFill>
                  <a:srgbClr val="000000"/>
                </a:solidFill>
              </a:rPr>
              <a:t>) – kromě opatření výstavby suchých nádrží</a:t>
            </a:r>
          </a:p>
          <a:p>
            <a:pPr lvl="0"/>
            <a:r>
              <a:rPr lang="cs-CZ" altLang="cs-CZ" sz="1800" dirty="0" smtClean="0">
                <a:solidFill>
                  <a:srgbClr val="000000"/>
                </a:solidFill>
              </a:rPr>
              <a:t>fyzické </a:t>
            </a:r>
            <a:r>
              <a:rPr lang="cs-CZ" altLang="cs-CZ" sz="1800" dirty="0">
                <a:solidFill>
                  <a:srgbClr val="000000"/>
                </a:solidFill>
              </a:rPr>
              <a:t>osoby podnikající (pouze na opatření – vybudování nebo rekonstrukce bezpečnostních přelivů vodních nádrží</a:t>
            </a:r>
            <a:r>
              <a:rPr lang="cs-CZ" altLang="cs-CZ" sz="1800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2292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41706D2-FC0F-4983-9B86-9B8CD09333E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000" smtClean="0"/>
              <a:t>Ochranné nádrže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750" y="1125538"/>
            <a:ext cx="8104188" cy="45243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Ochrannou nádrží se rozumí:</a:t>
            </a: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Suchá nádrž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Vodní nádrž určená k ochraně před účinky povodní, ve které je celkový objem nádrže téměř shodný se součtem ovladatelného a neovladatelného ochranného prostoru; plní retenční funkci a snižuje povodňový průtok ve vodním toku; může mít v poměru k celkovému objemu zanedbatelné stálé nadržení, které plní krajinotvornou či ekologickou funkci.</a:t>
            </a: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Retenční nádrž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Vodní nádrž určená k ochraně před účinky povodní, která plní retenční funkci a snižuje povodňový průtok ve vodním toku, a ve které objem prostoru stálého nadržení je menší než 20 % celkového objemu nádrže; hladina stálého nadržení přitom plní funkci zajišťující zvýšení bezpečnosti a spolehlivosti hráze vodní nádrže.</a:t>
            </a: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Poldr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Uměle vytvořený prostor přiléhající k vodnímu toku, který při povodni zadržuje vodu, plní retenční funkci a snižuje tak povodňový průtok ve vodním toku; po průchodu povodňové vlny se</a:t>
            </a:r>
            <a:r>
              <a:rPr lang="cs-CZ" altLang="cs-CZ" sz="1800" dirty="0" smtClean="0"/>
              <a:t> </a:t>
            </a:r>
            <a:r>
              <a:rPr lang="cs-CZ" altLang="cs-CZ" sz="1800" dirty="0" smtClean="0">
                <a:solidFill>
                  <a:srgbClr val="000000"/>
                </a:solidFill>
              </a:rPr>
              <a:t>ochranný prostor vyprázdní; záplavová oblast se obvykle zemědělsky nebo lesnicky využívá.</a:t>
            </a:r>
          </a:p>
        </p:txBody>
      </p:sp>
      <p:sp>
        <p:nvSpPr>
          <p:cNvPr id="13316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96FAAB9-5AD5-4DBA-8C20-12A48F461505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9"/>
            <a:ext cx="8280400" cy="418057"/>
          </a:xfrm>
        </p:spPr>
        <p:txBody>
          <a:bodyPr/>
          <a:lstStyle/>
          <a:p>
            <a:r>
              <a:rPr lang="cs-CZ" sz="2400" dirty="0" smtClean="0">
                <a:hlinkClick r:id="rId2"/>
              </a:rPr>
              <a:t>www.povis.cz</a:t>
            </a:r>
            <a:r>
              <a:rPr lang="cs-CZ" sz="2400" dirty="0" smtClean="0"/>
              <a:t> pro 1.3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6341858" cy="50734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3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064500" cy="706437"/>
          </a:xfrm>
        </p:spPr>
        <p:txBody>
          <a:bodyPr/>
          <a:lstStyle/>
          <a:p>
            <a:pPr algn="just" eaLnBrk="1" hangingPunct="1"/>
            <a:r>
              <a:rPr lang="cs-CZ" altLang="cs-CZ" sz="2000" b="1" dirty="0" smtClean="0"/>
              <a:t>Aktivita </a:t>
            </a:r>
            <a:r>
              <a:rPr lang="cs-CZ" altLang="cs-CZ" sz="2000" b="1" dirty="0" smtClean="0">
                <a:latin typeface="Arial" charset="0"/>
                <a:cs typeface="Arial" charset="0"/>
              </a:rPr>
              <a:t>1.4.1 – </a:t>
            </a:r>
            <a:r>
              <a:rPr lang="cs-CZ" altLang="cs-CZ" sz="2000" b="1" dirty="0" smtClean="0"/>
              <a:t>Analýza odtokových poměrů včetně návrhů možných protipovodňových opatření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196975"/>
            <a:ext cx="8104187" cy="511234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Výše podpory – 85 %</a:t>
            </a: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Typy podporovaných projektů: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zpracování podkladů pro stanovení záplavových území a map povodňového ohrožení,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zpracování podkladů pro vymezení území ohroženého zvláštní povodní,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zpracování podkladových analýz na státní a regionální úrovni pro 2. období plánování dle směrnice Evropského parlamentu a Rady 2007/60/ES, o vyhodnocování a zvládání povodňových rizik (aktualizace vymezení oblastí s významným povodňovým rizikem, mapy rizik a mapy povodňového nebezpečí, návrhy efektivních opatření jako podklad pro plány pro zvládání povodňových rizik, dokumentace oblastí s významným povodňovým rizikem, zpracování podkladů pro aktualizaci plánů pro zvládání povodňových rizik),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studie odtokových poměrů včetně návrhů možných protipovodňových opatření v oblastech s</a:t>
            </a:r>
            <a:r>
              <a:rPr lang="cs-CZ" altLang="cs-CZ" sz="1800" dirty="0" smtClean="0"/>
              <a:t> </a:t>
            </a:r>
            <a:r>
              <a:rPr lang="cs-CZ" altLang="cs-CZ" sz="1800" dirty="0" smtClean="0">
                <a:solidFill>
                  <a:srgbClr val="000000"/>
                </a:solidFill>
              </a:rPr>
              <a:t>potenciálním povodňovým rizikem, jako podklad pro následnou realizaci vybraných protipovodňových opatření včetně přírodě blízkých protipovodňových opatření.</a:t>
            </a:r>
          </a:p>
          <a:p>
            <a:endParaRPr lang="cs-CZ" altLang="cs-CZ" sz="1400" dirty="0" smtClean="0">
              <a:solidFill>
                <a:srgbClr val="000000"/>
              </a:solidFill>
            </a:endParaRPr>
          </a:p>
        </p:txBody>
      </p:sp>
      <p:sp>
        <p:nvSpPr>
          <p:cNvPr id="18436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2CDEB00-9049-459B-A953-DA20BB081465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cs-CZ" altLang="cs-CZ" sz="1400" dirty="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94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064500" cy="993775"/>
          </a:xfrm>
        </p:spPr>
        <p:txBody>
          <a:bodyPr>
            <a:normAutofit fontScale="90000"/>
          </a:bodyPr>
          <a:lstStyle/>
          <a:p>
            <a:pPr algn="just" eaLnBrk="1" hangingPunct="1"/>
            <a:r>
              <a:rPr lang="cs-CZ" altLang="cs-CZ" sz="2000" b="1" dirty="0" smtClean="0"/>
              <a:t>Aktivity 1.4.2 a 1.4.3 – Budování a rozšíření (1.4.2 – i zkvalitnění) varovných, hlásných, předpovědních a výstražných systémů na celostátní a lokální úrovni, digitální povodňové plány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412875"/>
            <a:ext cx="8104187" cy="46085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Výše podpory – 85 %, pro opatření budování varovných systémů – 70 %</a:t>
            </a: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Alokace </a:t>
            </a:r>
            <a:r>
              <a:rPr lang="cs-CZ" altLang="cs-CZ" sz="1800" dirty="0" smtClean="0">
                <a:solidFill>
                  <a:srgbClr val="000000"/>
                </a:solidFill>
              </a:rPr>
              <a:t>– aktivita 1.4.2 – 316 mil. Kč, aktivita 1.4.3 – 1,1 mld. Kč</a:t>
            </a:r>
          </a:p>
          <a:p>
            <a:pPr marL="0" indent="0">
              <a:buFont typeface="Arial" charset="0"/>
              <a:buNone/>
            </a:pPr>
            <a:endParaRPr lang="cs-CZ" altLang="cs-CZ" sz="1800" dirty="0" smtClean="0">
              <a:solidFill>
                <a:srgbClr val="0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Typy podporovaných projektů:</a:t>
            </a:r>
          </a:p>
          <a:p>
            <a:endParaRPr lang="cs-CZ" altLang="cs-CZ" sz="1800" b="1" dirty="0" smtClean="0">
              <a:solidFill>
                <a:srgbClr val="000000"/>
              </a:solidFill>
            </a:endParaRPr>
          </a:p>
          <a:p>
            <a:pPr algn="just"/>
            <a:r>
              <a:rPr lang="cs-CZ" altLang="cs-CZ" sz="1800" dirty="0" smtClean="0"/>
              <a:t>budování a modernizace systému předpovědní povodňové služby včetně budování a modernizace měřicích stanic,</a:t>
            </a:r>
          </a:p>
          <a:p>
            <a:pPr algn="just"/>
            <a:r>
              <a:rPr lang="cs-CZ" altLang="cs-CZ" sz="1800" dirty="0" smtClean="0"/>
              <a:t>budování a rozšíření varovných a výstražných systémů v rámci hlásné povodňové služby na státní, regionální a místní úrovni, tvorba digitálních povodňových plánů včetně naplňování sdílených databází Povodňového informačního systému.</a:t>
            </a:r>
          </a:p>
        </p:txBody>
      </p:sp>
      <p:sp>
        <p:nvSpPr>
          <p:cNvPr id="20484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14B45E3-9772-4FC7-B55E-971483BBC22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9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9"/>
            <a:ext cx="8280400" cy="562074"/>
          </a:xfrm>
        </p:spPr>
        <p:txBody>
          <a:bodyPr/>
          <a:lstStyle/>
          <a:p>
            <a:r>
              <a:rPr lang="cs-CZ" sz="2000" dirty="0" smtClean="0">
                <a:hlinkClick r:id="rId2"/>
              </a:rPr>
              <a:t>www.povis.cz</a:t>
            </a:r>
            <a:r>
              <a:rPr lang="cs-CZ" sz="2000" dirty="0" smtClean="0"/>
              <a:t>  pro 1.4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0"/>
          <a:stretch>
            <a:fillRect/>
          </a:stretch>
        </p:blipFill>
        <p:spPr>
          <a:xfrm>
            <a:off x="886118" y="1052736"/>
            <a:ext cx="6605951" cy="5030564"/>
          </a:xfr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6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Dokumenty pro OPŽP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980728"/>
            <a:ext cx="8104187" cy="5102572"/>
          </a:xfrm>
        </p:spPr>
        <p:txBody>
          <a:bodyPr/>
          <a:lstStyle/>
          <a:p>
            <a:endParaRPr lang="cs-CZ" sz="1800" dirty="0" smtClean="0"/>
          </a:p>
          <a:p>
            <a:r>
              <a:rPr lang="cs-CZ" sz="1800" dirty="0" smtClean="0"/>
              <a:t>Programový dokument</a:t>
            </a:r>
          </a:p>
          <a:p>
            <a:r>
              <a:rPr lang="cs-CZ" sz="1800" dirty="0" smtClean="0"/>
              <a:t>Pravidla pro žadatele a příjemce podpory</a:t>
            </a:r>
          </a:p>
          <a:p>
            <a:r>
              <a:rPr lang="cs-CZ" sz="1800" dirty="0" smtClean="0"/>
              <a:t>Harmonogram výzev</a:t>
            </a:r>
          </a:p>
          <a:p>
            <a:r>
              <a:rPr lang="cs-CZ" sz="1800" dirty="0" smtClean="0"/>
              <a:t>Texty výzev včetně specifických dokumentů zveřejněných s </a:t>
            </a:r>
            <a:r>
              <a:rPr lang="cs-CZ" sz="1800" dirty="0" smtClean="0"/>
              <a:t>výzvou</a:t>
            </a:r>
          </a:p>
          <a:p>
            <a:r>
              <a:rPr lang="cs-CZ" sz="1800" dirty="0">
                <a:hlinkClick r:id="rId2"/>
              </a:rPr>
              <a:t>http://</a:t>
            </a:r>
            <a:r>
              <a:rPr lang="cs-CZ" sz="1800" dirty="0" smtClean="0">
                <a:hlinkClick r:id="rId2"/>
              </a:rPr>
              <a:t>www.opzp.cz/vyzvy/45-vyzva/dokumenty</a:t>
            </a:r>
            <a:r>
              <a:rPr lang="cs-CZ" sz="1800" dirty="0" smtClean="0"/>
              <a:t> </a:t>
            </a:r>
          </a:p>
          <a:p>
            <a:r>
              <a:rPr lang="cs-CZ" sz="1800" dirty="0">
                <a:hlinkClick r:id="rId3"/>
              </a:rPr>
              <a:t>http://</a:t>
            </a:r>
            <a:r>
              <a:rPr lang="cs-CZ" sz="1800" dirty="0" smtClean="0">
                <a:hlinkClick r:id="rId3"/>
              </a:rPr>
              <a:t>www.opzp.cz/vyzvy/47-vyzva/dokumenty</a:t>
            </a:r>
            <a:r>
              <a:rPr lang="cs-CZ" sz="1800" dirty="0" smtClean="0"/>
              <a:t> </a:t>
            </a:r>
            <a:endParaRPr lang="cs-CZ" sz="1800" dirty="0" smtClean="0"/>
          </a:p>
          <a:p>
            <a:r>
              <a:rPr lang="cs-CZ" sz="1800" dirty="0" smtClean="0"/>
              <a:t>Hodnotící kritéria</a:t>
            </a:r>
          </a:p>
          <a:p>
            <a:pPr marL="0" indent="0">
              <a:buNone/>
            </a:pPr>
            <a:endParaRPr lang="cs-CZ" sz="1800" dirty="0" smtClean="0"/>
          </a:p>
          <a:p>
            <a:endParaRPr lang="cs-CZ" sz="1800" dirty="0"/>
          </a:p>
          <a:p>
            <a:r>
              <a:rPr lang="cs-CZ" sz="1800" dirty="0" smtClean="0"/>
              <a:t>Všechny dokumenty jsou zveřejněny na </a:t>
            </a:r>
            <a:r>
              <a:rPr lang="cs-CZ" sz="1800" dirty="0" smtClean="0">
                <a:hlinkClick r:id="rId4"/>
              </a:rPr>
              <a:t>www.opzp.cz</a:t>
            </a:r>
            <a:r>
              <a:rPr lang="cs-CZ" sz="1800" dirty="0" smtClean="0"/>
              <a:t> 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11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Investiční priorita 2 prioritní osy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750" y="1052513"/>
            <a:ext cx="8104188" cy="4897437"/>
          </a:xfrm>
        </p:spPr>
        <p:txBody>
          <a:bodyPr/>
          <a:lstStyle/>
          <a:p>
            <a:r>
              <a:rPr lang="cs-CZ" altLang="cs-CZ" sz="1800" dirty="0" smtClean="0">
                <a:solidFill>
                  <a:srgbClr val="000000"/>
                </a:solidFill>
              </a:rPr>
              <a:t>Podporování přizpůsobení se změně klimatu, předcházení rizikům a řízení rizik podporou investic zaměřených na řešení konkrétních rizik, zajištěním odolnosti vůči katastrofám a vývojem systémů pro zvládání katastrof</a:t>
            </a:r>
          </a:p>
          <a:p>
            <a:pPr>
              <a:buFont typeface="Arial" charset="0"/>
              <a:buNone/>
            </a:pPr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Specifický cíl 1.3 – Zajistit povodňovou ochranu </a:t>
            </a:r>
            <a:r>
              <a:rPr lang="cs-CZ" altLang="cs-CZ" sz="1800" b="1" dirty="0" err="1" smtClean="0">
                <a:solidFill>
                  <a:srgbClr val="000000"/>
                </a:solidFill>
              </a:rPr>
              <a:t>intravilánu</a:t>
            </a:r>
            <a:endParaRPr lang="cs-CZ" altLang="cs-CZ" sz="1800" b="1" dirty="0" smtClean="0">
              <a:solidFill>
                <a:srgbClr val="000000"/>
              </a:solidFill>
            </a:endParaRPr>
          </a:p>
          <a:p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Aktivita 1.3.1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Zprůtočnění nebo zvýšení retenčního potenciálu koryt vodních toků a přilehlých niv, zlepšení přirozených rozlivů</a:t>
            </a:r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Aktivita 1.3.2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Hospodaření se srážkovými vodami v </a:t>
            </a:r>
            <a:r>
              <a:rPr lang="cs-CZ" altLang="cs-CZ" sz="1800" dirty="0" err="1" smtClean="0">
                <a:solidFill>
                  <a:srgbClr val="000000"/>
                </a:solidFill>
              </a:rPr>
              <a:t>intravilánu</a:t>
            </a:r>
            <a:r>
              <a:rPr lang="cs-CZ" altLang="cs-CZ" sz="1800" dirty="0" smtClean="0">
                <a:solidFill>
                  <a:srgbClr val="000000"/>
                </a:solidFill>
              </a:rPr>
              <a:t> a jejich další využití namísto jejich urychleného odvádění kanalizací do toků</a:t>
            </a:r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Aktivita 1.3.3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Obnovení, výstavba a rekonstrukce, případně modernizace vodních děl sloužící povodňové ochraně</a:t>
            </a:r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 smtClean="0">
                <a:solidFill>
                  <a:srgbClr val="000000"/>
                </a:solidFill>
              </a:rPr>
              <a:t>Aktivita 1.3.4</a:t>
            </a:r>
            <a:r>
              <a:rPr lang="cs-CZ" altLang="cs-CZ" sz="1800" dirty="0" smtClean="0">
                <a:solidFill>
                  <a:srgbClr val="000000"/>
                </a:solidFill>
              </a:rPr>
              <a:t> – Stabilizování a sanace svahových nestabilit ohrožujících zdraví, majetek a bezpečnost obsažených v „Registru svahových nestabilit“</a:t>
            </a:r>
          </a:p>
        </p:txBody>
      </p:sp>
      <p:sp>
        <p:nvSpPr>
          <p:cNvPr id="6148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E602498-8F8E-4EFF-9E68-2D1656FC311E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Výzvy v OPŽP 2014 - 2020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1196752"/>
            <a:ext cx="8104187" cy="4886548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 smtClean="0"/>
              <a:t>Proběhlé </a:t>
            </a:r>
            <a:r>
              <a:rPr lang="cs-CZ" sz="2000" b="1" dirty="0" smtClean="0"/>
              <a:t>výzvy</a:t>
            </a:r>
          </a:p>
          <a:p>
            <a:endParaRPr lang="cs-CZ" sz="2000" b="1" dirty="0" smtClean="0"/>
          </a:p>
          <a:p>
            <a:r>
              <a:rPr lang="cs-CZ" sz="1800" dirty="0" smtClean="0"/>
              <a:t>14.8.2015 – 13.11.2015</a:t>
            </a:r>
            <a:endParaRPr lang="cs-CZ" sz="1800" dirty="0"/>
          </a:p>
          <a:p>
            <a:pPr marL="0" indent="0">
              <a:buNone/>
            </a:pPr>
            <a:endParaRPr lang="cs-CZ" sz="2000" b="1" dirty="0" smtClean="0"/>
          </a:p>
          <a:p>
            <a:r>
              <a:rPr lang="cs-CZ" sz="2000" b="1" dirty="0" smtClean="0"/>
              <a:t>3.výzva</a:t>
            </a:r>
            <a:r>
              <a:rPr lang="cs-CZ" sz="1800" dirty="0" smtClean="0"/>
              <a:t> – 1.3.2 a 1.3.4 – 24 podaných žádostí z toho 8 úspěšných žádostí za 207 mil. Kč</a:t>
            </a:r>
          </a:p>
          <a:p>
            <a:r>
              <a:rPr lang="cs-CZ" sz="1800" b="1" dirty="0" smtClean="0"/>
              <a:t>4.výzva</a:t>
            </a:r>
            <a:r>
              <a:rPr lang="cs-CZ" sz="1800" dirty="0" smtClean="0"/>
              <a:t> – 1.4.3 – 137 podaných žádostí z toho 79 úspěšných za 230 mil. Kč</a:t>
            </a:r>
          </a:p>
          <a:p>
            <a:endParaRPr lang="cs-CZ" sz="1800" dirty="0"/>
          </a:p>
          <a:p>
            <a:r>
              <a:rPr lang="cs-CZ" sz="1800" dirty="0" smtClean="0"/>
              <a:t>1.3.2016 – 31.5.2016</a:t>
            </a:r>
          </a:p>
          <a:p>
            <a:pPr marL="0" indent="0">
              <a:buNone/>
            </a:pPr>
            <a:endParaRPr lang="cs-CZ" sz="1800" dirty="0" smtClean="0"/>
          </a:p>
          <a:p>
            <a:r>
              <a:rPr lang="cs-CZ" sz="1800" b="1" dirty="0" smtClean="0"/>
              <a:t>34.výzva</a:t>
            </a:r>
            <a:r>
              <a:rPr lang="cs-CZ" sz="1800" dirty="0" smtClean="0"/>
              <a:t> – celý SC 1.3 – 40 podaných žádostí z toho 23 úspěšných žádostí za 470 mil. Kč</a:t>
            </a:r>
          </a:p>
          <a:p>
            <a:r>
              <a:rPr lang="cs-CZ" sz="1800" b="1" dirty="0" smtClean="0"/>
              <a:t>35.výzva </a:t>
            </a:r>
            <a:r>
              <a:rPr lang="cs-CZ" sz="1800" dirty="0" smtClean="0"/>
              <a:t>– aktivita 1.4.1 a 1.4.3 – 194 podaných žádostí z toho 173 žádostí úspěšných za 396 mil. Kč</a:t>
            </a:r>
            <a:endParaRPr lang="cs-CZ" sz="1800" b="1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40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332656"/>
            <a:ext cx="8104187" cy="5750644"/>
          </a:xfrm>
          <a:solidFill>
            <a:schemeClr val="bg1"/>
          </a:solidFill>
        </p:spPr>
        <p:txBody>
          <a:bodyPr/>
          <a:lstStyle/>
          <a:p>
            <a:r>
              <a:rPr lang="cs-CZ" altLang="cs-CZ" sz="1800" b="1" dirty="0"/>
              <a:t>45.výzva </a:t>
            </a:r>
            <a:r>
              <a:rPr lang="cs-CZ" altLang="cs-CZ" sz="1800" dirty="0"/>
              <a:t>– alokace 1,1 mld. Kč; příjem žádostí 1.11.2016 – 5.1.2017</a:t>
            </a:r>
          </a:p>
          <a:p>
            <a:r>
              <a:rPr lang="cs-CZ" altLang="cs-CZ" sz="1800" b="1" dirty="0">
                <a:solidFill>
                  <a:srgbClr val="000000"/>
                </a:solidFill>
              </a:rPr>
              <a:t>62.výzva </a:t>
            </a:r>
            <a:r>
              <a:rPr lang="cs-CZ" altLang="cs-CZ" sz="1800" dirty="0">
                <a:solidFill>
                  <a:srgbClr val="000000"/>
                </a:solidFill>
              </a:rPr>
              <a:t>– alokace 700 mil. Kč; příjem žádostí 18.4. 2017 – 30.6.2017</a:t>
            </a:r>
          </a:p>
          <a:p>
            <a:r>
              <a:rPr lang="cs-CZ" altLang="cs-CZ" sz="1800" b="1" dirty="0">
                <a:solidFill>
                  <a:srgbClr val="000000"/>
                </a:solidFill>
              </a:rPr>
              <a:t>74.výzva</a:t>
            </a:r>
            <a:r>
              <a:rPr lang="cs-CZ" altLang="cs-CZ" sz="1800" dirty="0">
                <a:solidFill>
                  <a:srgbClr val="000000"/>
                </a:solidFill>
              </a:rPr>
              <a:t> – alokace 400 mil. Kč; příjem žádostí 16.10.2017 – 15.1.2017</a:t>
            </a:r>
          </a:p>
          <a:p>
            <a:pPr marL="0" indent="0">
              <a:buNone/>
            </a:pPr>
            <a:endParaRPr lang="cs-CZ" altLang="cs-CZ" sz="1800" dirty="0">
              <a:solidFill>
                <a:srgbClr val="000000"/>
              </a:solidFill>
            </a:endParaRPr>
          </a:p>
          <a:p>
            <a:r>
              <a:rPr lang="cs-CZ" altLang="cs-CZ" sz="1800" dirty="0">
                <a:solidFill>
                  <a:srgbClr val="000000"/>
                </a:solidFill>
              </a:rPr>
              <a:t>Z důvodu nevyčerpání alokace z dřívějších výzev bude pravděpodobně alokace výzev navýšena</a:t>
            </a:r>
          </a:p>
          <a:p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b="1" dirty="0">
                <a:solidFill>
                  <a:srgbClr val="000000"/>
                </a:solidFill>
              </a:rPr>
              <a:t>47.výzva </a:t>
            </a:r>
            <a:r>
              <a:rPr lang="cs-CZ" altLang="cs-CZ" sz="1800" dirty="0">
                <a:solidFill>
                  <a:srgbClr val="000000"/>
                </a:solidFill>
              </a:rPr>
              <a:t>– alokace 150 mil. Kč; příjem žádostí 1.11.2016 – 5.1.2017; aktivita 1.4.3</a:t>
            </a:r>
          </a:p>
          <a:p>
            <a:r>
              <a:rPr lang="cs-CZ" altLang="cs-CZ" sz="1800" b="1" dirty="0">
                <a:solidFill>
                  <a:srgbClr val="000000"/>
                </a:solidFill>
              </a:rPr>
              <a:t>63.výzva </a:t>
            </a:r>
            <a:r>
              <a:rPr lang="cs-CZ" altLang="cs-CZ" sz="1800" dirty="0">
                <a:solidFill>
                  <a:srgbClr val="000000"/>
                </a:solidFill>
              </a:rPr>
              <a:t>– alokace 100 mil. Kč; příjem žádostí 18.4. 2017 – 30.6.2017; aktivita 1.4.3</a:t>
            </a:r>
          </a:p>
          <a:p>
            <a:r>
              <a:rPr lang="cs-CZ" altLang="cs-CZ" sz="1800" b="1" dirty="0">
                <a:solidFill>
                  <a:srgbClr val="000000"/>
                </a:solidFill>
              </a:rPr>
              <a:t>64.výzva </a:t>
            </a:r>
            <a:r>
              <a:rPr lang="cs-CZ" altLang="cs-CZ" sz="1800" dirty="0">
                <a:solidFill>
                  <a:srgbClr val="000000"/>
                </a:solidFill>
              </a:rPr>
              <a:t>– alokace 200 mil. Kč; příjem žádostí 18.4. 2017 – 17.7.2017; průběžná výzva pro státní podniky a příspěvkové organizace, aktivita 1.4.1</a:t>
            </a:r>
          </a:p>
          <a:p>
            <a:r>
              <a:rPr lang="cs-CZ" altLang="cs-CZ" sz="1800" b="1" dirty="0">
                <a:solidFill>
                  <a:srgbClr val="000000"/>
                </a:solidFill>
              </a:rPr>
              <a:t>66.výzva</a:t>
            </a:r>
            <a:r>
              <a:rPr lang="cs-CZ" altLang="cs-CZ" sz="1800" dirty="0">
                <a:solidFill>
                  <a:srgbClr val="000000"/>
                </a:solidFill>
              </a:rPr>
              <a:t> – alokace 200 mil. Kč; příjem žádostí 16.10.2017 – 15.1.2017; aktivita 1.4.3</a:t>
            </a:r>
          </a:p>
          <a:p>
            <a:pPr marL="0" indent="0">
              <a:buNone/>
            </a:pPr>
            <a:endParaRPr lang="cs-CZ" altLang="cs-CZ" sz="1800" b="1" dirty="0">
              <a:solidFill>
                <a:srgbClr val="000000"/>
              </a:solidFill>
            </a:endParaRPr>
          </a:p>
          <a:p>
            <a:r>
              <a:rPr lang="cs-CZ" altLang="cs-CZ" sz="1800" dirty="0">
                <a:solidFill>
                  <a:srgbClr val="000000"/>
                </a:solidFill>
              </a:rPr>
              <a:t>Veškeré podmínky pro úspěšné podání žádosti včetně textů výzev jsou uvedeny na </a:t>
            </a:r>
            <a:r>
              <a:rPr lang="cs-CZ" altLang="cs-CZ" sz="1800" dirty="0" smtClean="0">
                <a:solidFill>
                  <a:srgbClr val="000000"/>
                </a:solidFill>
                <a:hlinkClick r:id="rId2"/>
              </a:rPr>
              <a:t>www.opzp.cz</a:t>
            </a:r>
            <a:endParaRPr lang="cs-CZ" altLang="cs-CZ" sz="1800" dirty="0" smtClean="0">
              <a:solidFill>
                <a:srgbClr val="000000"/>
              </a:solidFill>
            </a:endParaRPr>
          </a:p>
          <a:p>
            <a:endParaRPr lang="cs-CZ" altLang="cs-CZ" sz="1800" dirty="0">
              <a:solidFill>
                <a:srgbClr val="000000"/>
              </a:solidFill>
            </a:endParaRPr>
          </a:p>
          <a:p>
            <a:endParaRPr lang="cs-CZ" altLang="cs-CZ" sz="1800" dirty="0">
              <a:solidFill>
                <a:srgbClr val="000000"/>
              </a:solidFill>
            </a:endParaRPr>
          </a:p>
          <a:p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4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44526" y="2780928"/>
            <a:ext cx="8104187" cy="8636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cs-CZ" altLang="cs-CZ" b="1" dirty="0" smtClean="0"/>
              <a:t>Děkuji za pozornost.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1403648" y="3930510"/>
            <a:ext cx="701675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600" b="1" dirty="0" smtClean="0"/>
              <a:t>Ing. Květoslava Kapková                     	kvetoslava.kapkova@sfzp.cz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400" dirty="0" smtClean="0"/>
              <a:t>Ředitelka odboru			tel: 267 994 297</a:t>
            </a:r>
            <a:endParaRPr lang="cs-CZ" altLang="cs-CZ" sz="1400" dirty="0"/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400" dirty="0" smtClean="0"/>
              <a:t>Odbor </a:t>
            </a:r>
            <a:r>
              <a:rPr lang="cs-CZ" altLang="cs-CZ" sz="1400" dirty="0"/>
              <a:t>ochrany </a:t>
            </a:r>
            <a:r>
              <a:rPr lang="cs-CZ" altLang="cs-CZ" sz="1400" dirty="0" smtClean="0"/>
              <a:t>přírody			dotazy@sfzp.cz</a:t>
            </a:r>
            <a:endParaRPr lang="cs-CZ" altLang="cs-CZ" sz="1400" dirty="0"/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None/>
            </a:pPr>
            <a:r>
              <a:rPr lang="cs-CZ" altLang="cs-CZ" sz="1400" dirty="0"/>
              <a:t>Státní fond životního prostředí </a:t>
            </a:r>
            <a:r>
              <a:rPr lang="cs-CZ" altLang="cs-CZ" sz="1400" dirty="0" smtClean="0"/>
              <a:t>ČR		</a:t>
            </a:r>
            <a:r>
              <a:rPr lang="cs-CZ" sz="1400" dirty="0">
                <a:solidFill>
                  <a:srgbClr val="00B050"/>
                </a:solidFill>
              </a:rPr>
              <a:t>Zelená linka: 800 260 500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400" dirty="0"/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395288" y="5648325"/>
            <a:ext cx="8353425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cs-CZ" altLang="cs-CZ" sz="1400" b="1"/>
              <a:t>Ministerstvo životního prostředí </a:t>
            </a:r>
            <a:r>
              <a:rPr lang="cs-CZ" altLang="cs-CZ" sz="1400" b="1">
                <a:solidFill>
                  <a:srgbClr val="3F9C35"/>
                </a:solidFill>
              </a:rPr>
              <a:t>- www.mzp.cz</a:t>
            </a:r>
            <a:endParaRPr lang="cs-CZ" altLang="cs-CZ" sz="1400"/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cs-CZ" altLang="cs-CZ" sz="1400" b="1"/>
              <a:t>Státní fond životního prostředí ČR </a:t>
            </a:r>
            <a:r>
              <a:rPr lang="cs-CZ" altLang="cs-CZ" sz="1400" b="1">
                <a:solidFill>
                  <a:srgbClr val="003399"/>
                </a:solidFill>
              </a:rPr>
              <a:t>- www.sfzp.cz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cs-CZ" altLang="cs-CZ" sz="1400" b="1"/>
              <a:t>Agentura ochrany přírody a krajiny ČR </a:t>
            </a:r>
            <a:r>
              <a:rPr lang="cs-CZ" altLang="cs-CZ" sz="1400"/>
              <a:t>- </a:t>
            </a:r>
            <a:r>
              <a:rPr lang="cs-CZ" altLang="cs-CZ" sz="1400" b="1">
                <a:solidFill>
                  <a:srgbClr val="606060"/>
                </a:solidFill>
              </a:rPr>
              <a:t>www.ochranaprirody.cz</a:t>
            </a:r>
            <a:endParaRPr lang="cs-CZ" altLang="cs-CZ" sz="1400">
              <a:solidFill>
                <a:srgbClr val="0046A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1052736"/>
            <a:ext cx="8104187" cy="5030564"/>
          </a:xfrm>
        </p:spPr>
        <p:txBody>
          <a:bodyPr/>
          <a:lstStyle/>
          <a:p>
            <a:pPr lvl="0"/>
            <a:r>
              <a:rPr lang="cs-CZ" altLang="cs-CZ" sz="1800" b="1" dirty="0">
                <a:solidFill>
                  <a:srgbClr val="000000"/>
                </a:solidFill>
              </a:rPr>
              <a:t>Specifický cíl 1.4 – Podpořit preventivní protipovodňová opatření</a:t>
            </a:r>
          </a:p>
          <a:p>
            <a:pPr lvl="0">
              <a:buNone/>
            </a:pPr>
            <a:endParaRPr lang="cs-CZ" altLang="cs-CZ" sz="1800" b="1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Opatření zaměřená na prevenci a ochranu obyvatel, majetku, kulturního dědictví a životního prostředí před účinky povodní a zajištění zlepšení rychlosti a kvality informací v době povodně. </a:t>
            </a:r>
          </a:p>
          <a:p>
            <a:pPr marL="0" lvl="0" indent="0">
              <a:buNone/>
            </a:pPr>
            <a:endParaRPr lang="cs-CZ" altLang="cs-CZ" sz="1800" dirty="0">
              <a:solidFill>
                <a:srgbClr val="000000"/>
              </a:solidFill>
            </a:endParaRPr>
          </a:p>
          <a:p>
            <a:pPr lvl="0"/>
            <a:r>
              <a:rPr lang="cs-CZ" altLang="cs-CZ" sz="1800" b="1" dirty="0">
                <a:solidFill>
                  <a:srgbClr val="000000"/>
                </a:solidFill>
              </a:rPr>
              <a:t>Aktivita 1.4.1</a:t>
            </a:r>
            <a:r>
              <a:rPr lang="cs-CZ" altLang="cs-CZ" sz="1800" dirty="0">
                <a:solidFill>
                  <a:srgbClr val="000000"/>
                </a:solidFill>
              </a:rPr>
              <a:t> – Analýza odtokových poměrů včetně návrhů možných protipovodňových opatření</a:t>
            </a:r>
            <a:endParaRPr lang="cs-CZ" altLang="cs-CZ" sz="1800" b="1" dirty="0">
              <a:solidFill>
                <a:srgbClr val="000000"/>
              </a:solidFill>
            </a:endParaRPr>
          </a:p>
          <a:p>
            <a:pPr lvl="0"/>
            <a:r>
              <a:rPr lang="cs-CZ" altLang="cs-CZ" sz="1800" b="1" dirty="0">
                <a:solidFill>
                  <a:srgbClr val="000000"/>
                </a:solidFill>
              </a:rPr>
              <a:t>Aktivita 1.4.2</a:t>
            </a:r>
            <a:r>
              <a:rPr lang="cs-CZ" altLang="cs-CZ" sz="1800" dirty="0">
                <a:solidFill>
                  <a:srgbClr val="000000"/>
                </a:solidFill>
              </a:rPr>
              <a:t> – Budování, rozšíření a zkvalitnění varovných, hlásných, předpovědních a výstražných systémů na celostátní úrovni, digitální povodňové plány</a:t>
            </a:r>
            <a:endParaRPr lang="cs-CZ" altLang="cs-CZ" sz="1800" b="1" dirty="0">
              <a:solidFill>
                <a:srgbClr val="000000"/>
              </a:solidFill>
            </a:endParaRPr>
          </a:p>
          <a:p>
            <a:pPr lvl="0"/>
            <a:r>
              <a:rPr lang="cs-CZ" altLang="cs-CZ" sz="1800" b="1" dirty="0">
                <a:solidFill>
                  <a:srgbClr val="000000"/>
                </a:solidFill>
              </a:rPr>
              <a:t>Aktivita 1.4.3</a:t>
            </a:r>
            <a:r>
              <a:rPr lang="cs-CZ" altLang="cs-CZ" sz="1800" dirty="0">
                <a:solidFill>
                  <a:srgbClr val="000000"/>
                </a:solidFill>
              </a:rPr>
              <a:t> – Budování a rozšíření varovných, hlásných, předpovědních a výstražných systémů na lokální úrovni, digitální povodňové plány</a:t>
            </a:r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04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Alokace OPŽP 2014–2020 pro specifické cíle 1.3 a 1.4</a:t>
            </a:r>
          </a:p>
        </p:txBody>
      </p:sp>
      <p:sp>
        <p:nvSpPr>
          <p:cNvPr id="24579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63FDB85-B41B-4E61-94B1-175F6183C80F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652290"/>
              </p:ext>
            </p:extLst>
          </p:nvPr>
        </p:nvGraphicFramePr>
        <p:xfrm>
          <a:off x="755576" y="1196752"/>
          <a:ext cx="7560840" cy="379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4196"/>
                <a:gridCol w="1556644"/>
              </a:tblGrid>
              <a:tr h="421507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Aktivita 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>
                          <a:solidFill>
                            <a:schemeClr val="tx1"/>
                          </a:solidFill>
                        </a:rPr>
                        <a:t>Alokace </a:t>
                      </a:r>
                      <a:endParaRPr lang="cs-CZ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1.3.1 – Zvýšení</a:t>
                      </a:r>
                      <a:r>
                        <a:rPr lang="cs-CZ" baseline="0" dirty="0" smtClean="0"/>
                        <a:t> retenčního potenciálu koryt vodních toků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 3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1.3.2 – Hospodaření se </a:t>
                      </a:r>
                      <a:r>
                        <a:rPr lang="cs-CZ" smtClean="0"/>
                        <a:t>srážkovou vodou v intravilánu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1,2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1.3.3 – Vodní díla sloužící povodňové</a:t>
                      </a:r>
                      <a:r>
                        <a:rPr lang="cs-CZ" baseline="0" dirty="0" smtClean="0"/>
                        <a:t> ochraně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1,9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1.3.4</a:t>
                      </a:r>
                      <a:r>
                        <a:rPr lang="cs-CZ" baseline="0" dirty="0" smtClean="0"/>
                        <a:t> – Stabilizace svahových nestabilit 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0,19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1.4.1 – Analýza</a:t>
                      </a:r>
                      <a:r>
                        <a:rPr lang="cs-CZ" baseline="0" dirty="0" smtClean="0"/>
                        <a:t> odtokových poměrů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0,6</a:t>
                      </a:r>
                      <a:r>
                        <a:rPr lang="cs-CZ" baseline="0" dirty="0" smtClean="0"/>
                        <a:t>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286">
                <a:tc>
                  <a:txBody>
                    <a:bodyPr/>
                    <a:lstStyle/>
                    <a:p>
                      <a:r>
                        <a:rPr lang="cs-CZ" dirty="0" smtClean="0"/>
                        <a:t>1.4.2 – Budování</a:t>
                      </a:r>
                      <a:r>
                        <a:rPr lang="cs-CZ" baseline="0" dirty="0" smtClean="0"/>
                        <a:t> varovných systémů na celostátní úrovni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0,3 mld.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07">
                <a:tc>
                  <a:txBody>
                    <a:bodyPr/>
                    <a:lstStyle/>
                    <a:p>
                      <a:r>
                        <a:rPr lang="cs-CZ" dirty="0" smtClean="0"/>
                        <a:t>1.4.3 – Budování varovných systémů na lokální úrovni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1,1 mld.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064500" cy="1066130"/>
          </a:xfrm>
        </p:spPr>
        <p:txBody>
          <a:bodyPr/>
          <a:lstStyle/>
          <a:p>
            <a:pPr algn="just" eaLnBrk="1" hangingPunct="1"/>
            <a:r>
              <a:rPr lang="cs-CZ" altLang="cs-CZ" sz="2400" dirty="0" smtClean="0"/>
              <a:t>Aktivita 1.3.1 – </a:t>
            </a:r>
            <a:r>
              <a:rPr lang="cs-CZ" altLang="cs-CZ" sz="2400" dirty="0" err="1" smtClean="0"/>
              <a:t>Zprůtočnění</a:t>
            </a:r>
            <a:r>
              <a:rPr lang="cs-CZ" altLang="cs-CZ" sz="2400" dirty="0" smtClean="0"/>
              <a:t> nebo zvýšení retenčního potenciálu koryt vodních toků a přilehlých niv, zlepšení přirozených rozlivů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484784"/>
            <a:ext cx="8104187" cy="4536604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Výše podpory – 85 %</a:t>
            </a:r>
          </a:p>
          <a:p>
            <a:pPr marL="0" indent="0"/>
            <a:endParaRPr lang="cs-CZ" altLang="cs-CZ" sz="1800" dirty="0" smtClean="0">
              <a:solidFill>
                <a:srgbClr val="000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cs-CZ" altLang="cs-CZ" sz="1800" b="1" dirty="0" smtClean="0">
                <a:solidFill>
                  <a:srgbClr val="000000"/>
                </a:solidFill>
              </a:rPr>
              <a:t>Typy podporovaných projektů:</a:t>
            </a:r>
          </a:p>
          <a:p>
            <a:endParaRPr lang="cs-CZ" altLang="cs-CZ" sz="1800" b="1" dirty="0" smtClean="0">
              <a:solidFill>
                <a:srgbClr val="000000"/>
              </a:solidFill>
            </a:endParaRP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realizace opatření podporujících přirozený tlumivý rozliv povodní v nivách (např. snížení kapacity koryta a rozliv do údolní nivy, vytváření povodňových koryt, tůní),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zvýšení kapacity koryta složeným profilem, vložení stěhovavé (meandrující) kynety pro běžné průtoky v </a:t>
            </a:r>
            <a:r>
              <a:rPr lang="cs-CZ" altLang="cs-CZ" sz="1800" dirty="0" err="1" smtClean="0">
                <a:solidFill>
                  <a:srgbClr val="000000"/>
                </a:solidFill>
              </a:rPr>
              <a:t>intravilánu</a:t>
            </a:r>
            <a:r>
              <a:rPr lang="cs-CZ" altLang="cs-CZ" sz="1800" dirty="0" smtClean="0">
                <a:solidFill>
                  <a:srgbClr val="000000"/>
                </a:solidFill>
              </a:rPr>
              <a:t> obcí, úpravy nevhodného opevnění,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zvýšení členitosti a zlepšení morfologie koryta vodních toků, na některých místech s tvorbou mokřin a tůní,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umožnění povodňových rozlivů do nivních ploch (v </a:t>
            </a:r>
            <a:r>
              <a:rPr lang="cs-CZ" altLang="cs-CZ" sz="1800" dirty="0" err="1" smtClean="0">
                <a:solidFill>
                  <a:srgbClr val="000000"/>
                </a:solidFill>
              </a:rPr>
              <a:t>intravilánu</a:t>
            </a:r>
            <a:r>
              <a:rPr lang="cs-CZ" altLang="cs-CZ" sz="1800" dirty="0" smtClean="0">
                <a:solidFill>
                  <a:srgbClr val="000000"/>
                </a:solidFill>
              </a:rPr>
              <a:t> tzv. povodňové parky, </a:t>
            </a:r>
            <a:r>
              <a:rPr lang="pt-BR" altLang="cs-CZ" sz="1800" dirty="0" smtClean="0">
                <a:solidFill>
                  <a:srgbClr val="000000"/>
                </a:solidFill>
              </a:rPr>
              <a:t>v</a:t>
            </a:r>
            <a:r>
              <a:rPr lang="cs-CZ" altLang="cs-CZ" sz="1800" dirty="0" smtClean="0"/>
              <a:t> </a:t>
            </a:r>
            <a:r>
              <a:rPr lang="pt-BR" altLang="cs-CZ" sz="1800" dirty="0" smtClean="0">
                <a:solidFill>
                  <a:srgbClr val="000000"/>
                </a:solidFill>
              </a:rPr>
              <a:t>extravilánu do volné krajiny).</a:t>
            </a:r>
            <a:endParaRPr lang="cs-CZ" altLang="cs-CZ" sz="1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altLang="cs-CZ" sz="1800" dirty="0" smtClean="0">
              <a:solidFill>
                <a:srgbClr val="000000"/>
              </a:solidFill>
            </a:endParaRPr>
          </a:p>
        </p:txBody>
      </p:sp>
      <p:sp>
        <p:nvSpPr>
          <p:cNvPr id="8196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05E620E-83C5-421A-8427-1FD64AF904C9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Specifická kritéria přijatelnosti pro aktivitu 1.3.1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750" y="1125538"/>
            <a:ext cx="8104188" cy="4524375"/>
          </a:xfrm>
        </p:spPr>
        <p:txBody>
          <a:bodyPr/>
          <a:lstStyle/>
          <a:p>
            <a:r>
              <a:rPr lang="cs-CZ" altLang="cs-CZ" sz="1800" dirty="0" smtClean="0">
                <a:solidFill>
                  <a:srgbClr val="000000"/>
                </a:solidFill>
              </a:rPr>
              <a:t>Soulad se státní politikou plánování v oblasti </a:t>
            </a:r>
            <a:r>
              <a:rPr lang="cs-CZ" altLang="cs-CZ" sz="1800" dirty="0">
                <a:solidFill>
                  <a:srgbClr val="000000"/>
                </a:solidFill>
              </a:rPr>
              <a:t>vod a směrnicemi Evropského parlamentu a </a:t>
            </a:r>
            <a:r>
              <a:rPr lang="cs-CZ" altLang="cs-CZ" sz="1800" dirty="0" smtClean="0">
                <a:solidFill>
                  <a:srgbClr val="000000"/>
                </a:solidFill>
              </a:rPr>
              <a:t>Rady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Návrh revitalizované kynety koryta zajišťuje v rozsahu území využitelného pro revitalizaci zlepšení současného ekologického stavu vod (úprava kynety do potenciálního geomorfologického typu přirozeného toku), migrační prostupnost a potřebný transport splavenin.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Projekt zachovává (případně zvyšuje) průtočnou kapacitu stanovenou pro danou obec či město a nezvyšuje povodňové nebezpečí.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Projekt obsahuje posouzení transformačního účinku protipovodňového opatření a nezhoršuje </a:t>
            </a:r>
            <a:r>
              <a:rPr lang="pl-PL" altLang="cs-CZ" sz="1800" dirty="0" smtClean="0">
                <a:solidFill>
                  <a:srgbClr val="000000"/>
                </a:solidFill>
              </a:rPr>
              <a:t>povodňové riziko dále po toku.</a:t>
            </a:r>
          </a:p>
          <a:p>
            <a:r>
              <a:rPr lang="cs-CZ" altLang="cs-CZ" sz="1800" dirty="0" smtClean="0">
                <a:solidFill>
                  <a:srgbClr val="000000"/>
                </a:solidFill>
              </a:rPr>
              <a:t>Projekt je v souladu s aktuální platnou metodikou Ministerstva životního prostředí, která stanoví postup při navrhování přírodě blízkých protipovodňových opatření, zveřejněnou na www.povis.cz</a:t>
            </a:r>
            <a:r>
              <a:rPr lang="cs-CZ" altLang="cs-CZ" sz="14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220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CB93984-F28A-4B78-B5B5-F52056246BE8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6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064500" cy="993775"/>
          </a:xfrm>
        </p:spPr>
        <p:txBody>
          <a:bodyPr/>
          <a:lstStyle/>
          <a:p>
            <a:pPr algn="just" eaLnBrk="1" hangingPunct="1"/>
            <a:r>
              <a:rPr lang="cs-CZ" altLang="cs-CZ" sz="2400" dirty="0" smtClean="0"/>
              <a:t>Aktivita 1.3.2 – Hospodaření se srážkovými vodami v </a:t>
            </a:r>
            <a:r>
              <a:rPr lang="cs-CZ" altLang="cs-CZ" sz="2400" dirty="0" err="1" smtClean="0"/>
              <a:t>intravilánu</a:t>
            </a:r>
            <a:r>
              <a:rPr lang="cs-CZ" altLang="cs-CZ" sz="2400" dirty="0" smtClean="0"/>
              <a:t> a jejich další využití namísto jejich urychleného odvádění kanalizací do toků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412875"/>
            <a:ext cx="8104187" cy="4536405"/>
          </a:xfrm>
        </p:spPr>
        <p:txBody>
          <a:bodyPr/>
          <a:lstStyle/>
          <a:p>
            <a:pPr algn="just"/>
            <a:endParaRPr lang="cs-CZ" sz="1800" dirty="0" smtClean="0"/>
          </a:p>
          <a:p>
            <a:pPr algn="just"/>
            <a:r>
              <a:rPr lang="cs-CZ" sz="1800" dirty="0" smtClean="0"/>
              <a:t>OPŽP </a:t>
            </a:r>
            <a:r>
              <a:rPr lang="cs-CZ" sz="1800" dirty="0"/>
              <a:t>2014+ reflektuje požadavky novely vodního zákona z r. 2010, kterým se mění zákon č.254/2001 Sb. o vodách a o změně některých zákonů (vodní zákon), mj. i Vyhlášku č. 269/2009 Sb. o obecných požadavcích na využívání území. </a:t>
            </a:r>
            <a:endParaRPr lang="cs-CZ" sz="1800" dirty="0" smtClean="0"/>
          </a:p>
          <a:p>
            <a:pPr marL="0" indent="0" algn="just">
              <a:buNone/>
            </a:pPr>
            <a:endParaRPr lang="cs-CZ" sz="1800" dirty="0"/>
          </a:p>
          <a:p>
            <a:pPr algn="just"/>
            <a:r>
              <a:rPr lang="cs-CZ" sz="1800" dirty="0"/>
              <a:t>Jeden ze zásadních cílů vodního zákona a dalších vyhlášek je řešení srážkových vod. Dle vodního zákona se přednostně </a:t>
            </a:r>
            <a:r>
              <a:rPr lang="cs-CZ" sz="1800" b="1" dirty="0"/>
              <a:t>musí zajistit vsakování srážkových vod</a:t>
            </a:r>
            <a:r>
              <a:rPr lang="cs-CZ" sz="1800" dirty="0"/>
              <a:t>. Pokud není možné z geologických důvodů srážkové vody zasáknout, je nutné zajistit jejich zadržování a regulované odvádění oddílnou kanalizací</a:t>
            </a:r>
            <a:r>
              <a:rPr lang="cs-CZ" sz="1800" dirty="0" smtClean="0"/>
              <a:t>.</a:t>
            </a:r>
          </a:p>
          <a:p>
            <a:pPr marL="0" indent="0" algn="just">
              <a:buNone/>
            </a:pPr>
            <a:endParaRPr lang="cs-CZ" sz="1800" dirty="0"/>
          </a:p>
          <a:p>
            <a:pPr algn="just"/>
            <a:r>
              <a:rPr lang="cs-CZ" sz="1800" dirty="0"/>
              <a:t>Prioritou vodního zákona je dostat co nejrychleji srážkovou vodu zpátky do oběhu přirozenou cestou, zajistit šetrné hospodaření s vodou a předcházet následkům sucha, což systém jednotné kanalizace efektivně neumožňuje.</a:t>
            </a:r>
          </a:p>
          <a:p>
            <a:pPr marL="0" indent="0">
              <a:buFont typeface="Arial" charset="0"/>
              <a:buNone/>
            </a:pPr>
            <a:endParaRPr lang="cs-CZ" altLang="cs-CZ" sz="18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altLang="cs-CZ" sz="1800" dirty="0" smtClean="0">
              <a:solidFill>
                <a:srgbClr val="000000"/>
              </a:solidFill>
            </a:endParaRPr>
          </a:p>
        </p:txBody>
      </p:sp>
      <p:sp>
        <p:nvSpPr>
          <p:cNvPr id="10244" name="Zástupný symbol pro číslo snímku 5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046AD"/>
              </a:buClr>
              <a:buFont typeface="Arial" charset="0"/>
              <a:buChar char="•"/>
              <a:defRPr sz="26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4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2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 Unicode MS" pitchFamily="34" charset="-128"/>
              <a:buChar char="­"/>
              <a:defRPr sz="2000">
                <a:solidFill>
                  <a:schemeClr val="tx1"/>
                </a:solidFill>
                <a:latin typeface="Segoe UI" pitchFamily="34" charset="0"/>
                <a:cs typeface="Segoe U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96E4FAE-FD16-401D-A6EA-139DA409F7B9}" type="slidenum">
              <a:rPr lang="cs-CZ" altLang="cs-CZ" sz="1400" smtClean="0">
                <a:solidFill>
                  <a:srgbClr val="73767D"/>
                </a:solidFill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s-CZ" altLang="cs-CZ" sz="1400" smtClean="0">
              <a:solidFill>
                <a:srgbClr val="73767D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Podporované projekty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1340768"/>
            <a:ext cx="8104187" cy="4742532"/>
          </a:xfrm>
        </p:spPr>
        <p:txBody>
          <a:bodyPr/>
          <a:lstStyle/>
          <a:p>
            <a:pPr marL="0" indent="0">
              <a:buNone/>
            </a:pPr>
            <a:r>
              <a:rPr lang="cs-CZ" altLang="cs-CZ" sz="2000" b="1" dirty="0">
                <a:solidFill>
                  <a:srgbClr val="000000"/>
                </a:solidFill>
              </a:rPr>
              <a:t>Výše podpory – 85 %</a:t>
            </a:r>
          </a:p>
          <a:p>
            <a:pPr marL="0" indent="0"/>
            <a:endParaRPr lang="cs-CZ" altLang="cs-CZ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altLang="cs-CZ" sz="2000" b="1" dirty="0">
                <a:solidFill>
                  <a:srgbClr val="000000"/>
                </a:solidFill>
              </a:rPr>
              <a:t>Typy podporovaných projektů:</a:t>
            </a:r>
          </a:p>
          <a:p>
            <a:pPr marL="0" indent="0">
              <a:buNone/>
            </a:pPr>
            <a:endParaRPr lang="cs-CZ" altLang="cs-CZ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Mezi podporované typy projektů patří například:</a:t>
            </a:r>
          </a:p>
          <a:p>
            <a:r>
              <a:rPr lang="cs-CZ" altLang="cs-CZ" sz="2000" dirty="0">
                <a:solidFill>
                  <a:srgbClr val="000000"/>
                </a:solidFill>
              </a:rPr>
              <a:t>plošná povrchová vsakovací a retenční zařízení doplněná zelení (</a:t>
            </a:r>
            <a:r>
              <a:rPr lang="cs-CZ" altLang="cs-CZ" sz="2000" dirty="0" err="1">
                <a:solidFill>
                  <a:srgbClr val="000000"/>
                </a:solidFill>
              </a:rPr>
              <a:t>průleh</a:t>
            </a:r>
            <a:r>
              <a:rPr lang="cs-CZ" altLang="cs-CZ" sz="2000" dirty="0">
                <a:solidFill>
                  <a:srgbClr val="000000"/>
                </a:solidFill>
              </a:rPr>
              <a:t>, nádrž),</a:t>
            </a:r>
          </a:p>
          <a:p>
            <a:r>
              <a:rPr lang="cs-CZ" altLang="cs-CZ" sz="2000" dirty="0">
                <a:solidFill>
                  <a:srgbClr val="000000"/>
                </a:solidFill>
              </a:rPr>
              <a:t>podzemní vsakovací a retenční prostory vyplněné štěrkem nebo prefabrikáty,</a:t>
            </a:r>
          </a:p>
          <a:p>
            <a:r>
              <a:rPr lang="cs-CZ" altLang="cs-CZ" sz="2000" dirty="0">
                <a:solidFill>
                  <a:srgbClr val="000000"/>
                </a:solidFill>
              </a:rPr>
              <a:t>vsakovací šachty,</a:t>
            </a:r>
          </a:p>
          <a:p>
            <a:r>
              <a:rPr lang="cs-CZ" altLang="cs-CZ" sz="2000" dirty="0">
                <a:solidFill>
                  <a:srgbClr val="000000"/>
                </a:solidFill>
              </a:rPr>
              <a:t>podzemní retenční nádrže s regulací odtoku do povrchových vod nebo kanalizace.</a:t>
            </a:r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321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274639"/>
            <a:ext cx="8280400" cy="202034"/>
          </a:xfrm>
        </p:spPr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8313" y="404664"/>
            <a:ext cx="8104187" cy="5678636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 smtClean="0"/>
              <a:t>V </a:t>
            </a:r>
            <a:r>
              <a:rPr lang="cs-CZ" sz="1800" dirty="0"/>
              <a:t>rámci aktivity se předpokládá zejména budování retenčních nádrží, které budou po většinu roku suché a budou se plnit srážkovou vodou pouze při srážkách, srážková voda bude z těchto nádrží regulovaně odtékat do povrchových vod nebo dešťové kanalizace (nikoliv jednotné kanalizace</a:t>
            </a:r>
            <a:r>
              <a:rPr lang="cs-CZ" sz="1800" dirty="0" smtClean="0"/>
              <a:t>).</a:t>
            </a:r>
          </a:p>
          <a:p>
            <a:pPr marL="0" indent="0" algn="just">
              <a:buNone/>
            </a:pPr>
            <a:endParaRPr lang="cs-CZ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V rámci aktivity lze podpořit také budování a rekonstrukce retenčních nádrží, ve kterých bude navržen i prostor stálého nadržení přitékajících srážkových vod (za účelem jejich dalšího využití), objem akumulovaných srážkových vod v prostoru stálého nadržení povolený vodoprávním úřadem může být maximálně 50 % z celkového objemu nádrže, zároveň výpustné zařízení nádrže nesmí umožňovat napuštění vodní nádrže nad vodoprávním úřadem povolený maximální objem akumulované vody (maximálně 50 % z celkového objemu nádrže</a:t>
            </a:r>
            <a:r>
              <a:rPr lang="cs-CZ" sz="1800" dirty="0" smtClean="0"/>
              <a:t>).</a:t>
            </a:r>
          </a:p>
          <a:p>
            <a:pPr marL="0" indent="0" algn="just">
              <a:buNone/>
            </a:pPr>
            <a:endParaRPr lang="cs-CZ" sz="1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dirty="0"/>
              <a:t>V rámci aktivity lze podpořit budování a rekonstrukce retenčních nádrží, které jsou napájeny pouze srážkovou vodou přitékající do nádrže z </a:t>
            </a:r>
            <a:r>
              <a:rPr lang="cs-CZ" sz="1800" dirty="0" err="1"/>
              <a:t>intravilánu</a:t>
            </a:r>
            <a:r>
              <a:rPr lang="cs-CZ" sz="1800" dirty="0"/>
              <a:t>, a to zejména dešťovou kanalizací </a:t>
            </a:r>
            <a:r>
              <a:rPr lang="pt-BR" sz="1800" dirty="0"/>
              <a:t>(je nakládáno se srážkovou vodou z intravilánu).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5E859E-1FA9-461F-86E2-9EEE1EEAABEB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658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prezentace_OPZP_090608">
  <a:themeElements>
    <a:clrScheme name="SABLONA_prezentace_OPZP_0906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ABLONA_prezentace_OPZP_090608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_OPZP_0906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BLONA_prezentace_OPZP_0906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BLONA_prezentace_OPZP_0906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1593</TotalTime>
  <Words>1744</Words>
  <Application>Microsoft Office PowerPoint</Application>
  <PresentationFormat>Předvádění na obrazovce (4:3)</PresentationFormat>
  <Paragraphs>200</Paragraphs>
  <Slides>22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SABLONA_prezentace_OPZP_090608</vt:lpstr>
      <vt:lpstr>Prezentace aplikace PowerPoint</vt:lpstr>
      <vt:lpstr>Investiční priorita 2 prioritní osy 1</vt:lpstr>
      <vt:lpstr>  </vt:lpstr>
      <vt:lpstr>Alokace OPŽP 2014–2020 pro specifické cíle 1.3 a 1.4</vt:lpstr>
      <vt:lpstr>Aktivita 1.3.1 – Zprůtočnění nebo zvýšení retenčního potenciálu koryt vodních toků a přilehlých niv, zlepšení přirozených rozlivů</vt:lpstr>
      <vt:lpstr>Specifická kritéria přijatelnosti pro aktivitu 1.3.1</vt:lpstr>
      <vt:lpstr>Aktivita 1.3.2 – Hospodaření se srážkovými vodami v intravilánu a jejich další využití namísto jejich urychleného odvádění kanalizací do toků</vt:lpstr>
      <vt:lpstr>Podporované projekty</vt:lpstr>
      <vt:lpstr> </vt:lpstr>
      <vt:lpstr> </vt:lpstr>
      <vt:lpstr>Specifická kritéria přijatelnosti pro aktivitu 1.3.2</vt:lpstr>
      <vt:lpstr>Způsobilé a nezpůsobilé výdaje</vt:lpstr>
      <vt:lpstr>Aktivita 1.3.3 – Obnovení, výstavba a rekonstrukce, případně modernizace vodních děl sloužící povodňové ochraně</vt:lpstr>
      <vt:lpstr>Ochranné nádrže</vt:lpstr>
      <vt:lpstr>www.povis.cz pro 1.3</vt:lpstr>
      <vt:lpstr>Aktivita 1.4.1 – Analýza odtokových poměrů včetně návrhů možných protipovodňových opatření</vt:lpstr>
      <vt:lpstr>Aktivity 1.4.2 a 1.4.3 – Budování a rozšíření (1.4.2 – i zkvalitnění) varovných, hlásných, předpovědních a výstražných systémů na celostátní a lokální úrovni, digitální povodňové plány</vt:lpstr>
      <vt:lpstr>www.povis.cz  pro 1.4</vt:lpstr>
      <vt:lpstr>Dokumenty pro OPŽP</vt:lpstr>
      <vt:lpstr>Výzvy v OPŽP 2014 - 2020</vt:lpstr>
      <vt:lpstr>Prezentace aplikace PowerPoint</vt:lpstr>
      <vt:lpstr>Prezentace aplikace PowerPoint</vt:lpstr>
    </vt:vector>
  </TitlesOfParts>
  <Company>SFŽPČR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Milena Pecnová</dc:creator>
  <cp:lastModifiedBy>Kapkova Kvetoslava</cp:lastModifiedBy>
  <cp:revision>107</cp:revision>
  <cp:lastPrinted>2015-10-02T11:11:23Z</cp:lastPrinted>
  <dcterms:created xsi:type="dcterms:W3CDTF">2009-10-16T09:18:41Z</dcterms:created>
  <dcterms:modified xsi:type="dcterms:W3CDTF">2016-11-10T09:49:32Z</dcterms:modified>
</cp:coreProperties>
</file>